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4" r:id="rId7"/>
    <p:sldId id="261" r:id="rId8"/>
    <p:sldId id="262" r:id="rId9"/>
    <p:sldId id="263" r:id="rId10"/>
  </p:sldIdLst>
  <p:sldSz cx="9144000" cy="5143500" type="screen16x9"/>
  <p:notesSz cx="6858000" cy="9144000"/>
  <p:embeddedFontLst>
    <p:embeddedFont>
      <p:font typeface="Lato" panose="020B0604020202020204" charset="0"/>
      <p:regular r:id="rId12"/>
      <p:bold r:id="rId13"/>
      <p:italic r:id="rId14"/>
      <p:boldItalic r:id="rId15"/>
    </p:embeddedFont>
    <p:embeddedFont>
      <p:font typeface="Playfair Display" panose="020B0604020202020204" charset="0"/>
      <p:regular r:id="rId16"/>
      <p:bold r:id="rId17"/>
      <p:italic r:id="rId18"/>
      <p:boldItalic r:id="rId19"/>
    </p:embeddedFont>
    <p:embeddedFont>
      <p:font typeface="Playfair Display Regular" panose="020B0604020202020204" charset="0"/>
      <p:bold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c62eb55414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c62eb55414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779dfdb04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779dfdb0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c62eb55414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c62eb55414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c779dfdb04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779dfdb0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c62eb55414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c62eb55414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c62eb55414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c62eb55414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62eb55414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62eb55414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992950" y="992700"/>
            <a:ext cx="3158100" cy="3158100"/>
          </a:xfrm>
          <a:prstGeom prst="rect">
            <a:avLst/>
          </a:prstGeom>
          <a:noFill/>
          <a:ln w="28575" cap="flat" cmpd="sng">
            <a:solidFill>
              <a:schemeClr val="l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096250" y="1627200"/>
            <a:ext cx="2951400" cy="1584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a:endParaRPr/>
          </a:p>
        </p:txBody>
      </p:sp>
      <p:sp>
        <p:nvSpPr>
          <p:cNvPr id="13" name="Google Shape;13;p2"/>
          <p:cNvSpPr txBox="1">
            <a:spLocks noGrp="1"/>
          </p:cNvSpPr>
          <p:nvPr>
            <p:ph type="subTitle" idx="1"/>
          </p:nvPr>
        </p:nvSpPr>
        <p:spPr>
          <a:xfrm>
            <a:off x="3096363" y="3266930"/>
            <a:ext cx="2951400" cy="701400"/>
          </a:xfrm>
          <a:prstGeom prst="rect">
            <a:avLst/>
          </a:prstGeom>
        </p:spPr>
        <p:txBody>
          <a:bodyPr spcFirstLastPara="1" wrap="square" lIns="91425" tIns="91425" rIns="91425" bIns="91425" anchor="b" anchorCtr="0">
            <a:norm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9pPr>
          </a:lstStyle>
          <a:p>
            <a:endParaRPr/>
          </a:p>
        </p:txBody>
      </p:sp>
      <p:sp>
        <p:nvSpPr>
          <p:cNvPr id="14" name="Google Shape;14;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1233100"/>
            <a:ext cx="8520600" cy="161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a:spLocks noGrp="1"/>
          </p:cNvSpPr>
          <p:nvPr>
            <p:ph type="body" idx="1"/>
          </p:nvPr>
        </p:nvSpPr>
        <p:spPr>
          <a:xfrm>
            <a:off x="311700" y="29194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509550" y="1423875"/>
            <a:ext cx="8124900" cy="17982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17" name="Google Shape;17;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91378"/>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37" name="Google Shape;37;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1" name="Google Shape;41;p9"/>
          <p:cNvSpPr txBox="1">
            <a:spLocks noGrp="1"/>
          </p:cNvSpPr>
          <p:nvPr>
            <p:ph type="title"/>
          </p:nvPr>
        </p:nvSpPr>
        <p:spPr>
          <a:xfrm>
            <a:off x="265500" y="1107950"/>
            <a:ext cx="4045200" cy="1683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7" name="Google Shape;47;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coral">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91350"/>
            <a:ext cx="8520600" cy="6261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545850" y="-203600"/>
            <a:ext cx="8052300" cy="17574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solidFill>
                  <a:schemeClr val="dk2"/>
                </a:solidFill>
                <a:latin typeface="Playfair Display"/>
                <a:ea typeface="Playfair Display"/>
                <a:cs typeface="Playfair Display"/>
                <a:sym typeface="Playfair Display"/>
              </a:rPr>
              <a:t>Date</a:t>
            </a:r>
            <a:r>
              <a:rPr lang="en">
                <a:solidFill>
                  <a:schemeClr val="dk2"/>
                </a:solidFill>
                <a:latin typeface="Playfair Display Regular"/>
                <a:ea typeface="Playfair Display Regular"/>
                <a:cs typeface="Playfair Display Regular"/>
                <a:sym typeface="Playfair Display Regular"/>
              </a:rPr>
              <a:t>Coin</a:t>
            </a:r>
            <a:endParaRPr>
              <a:solidFill>
                <a:schemeClr val="dk2"/>
              </a:solidFill>
              <a:latin typeface="Playfair Display Regular"/>
              <a:ea typeface="Playfair Display Regular"/>
              <a:cs typeface="Playfair Display Regular"/>
              <a:sym typeface="Playfair Display Regular"/>
            </a:endParaRPr>
          </a:p>
        </p:txBody>
      </p:sp>
      <p:sp>
        <p:nvSpPr>
          <p:cNvPr id="60" name="Google Shape;60;p13"/>
          <p:cNvSpPr txBox="1">
            <a:spLocks noGrp="1"/>
          </p:cNvSpPr>
          <p:nvPr>
            <p:ph type="subTitle" idx="4294967295"/>
          </p:nvPr>
        </p:nvSpPr>
        <p:spPr>
          <a:xfrm>
            <a:off x="450050" y="3707600"/>
            <a:ext cx="8100900" cy="889500"/>
          </a:xfrm>
          <a:prstGeom prst="rect">
            <a:avLst/>
          </a:prstGeom>
        </p:spPr>
        <p:txBody>
          <a:bodyPr spcFirstLastPara="1" wrap="square" lIns="91425" tIns="91425" rIns="91425" bIns="91425" anchor="t" anchorCtr="0">
            <a:noAutofit/>
          </a:bodyPr>
          <a:lstStyle/>
          <a:p>
            <a:pPr marL="0" lvl="0" indent="0" algn="ctr" rtl="0">
              <a:lnSpc>
                <a:spcPct val="105000"/>
              </a:lnSpc>
              <a:spcBef>
                <a:spcPts val="0"/>
              </a:spcBef>
              <a:spcAft>
                <a:spcPts val="1200"/>
              </a:spcAft>
              <a:buSzPts val="770"/>
              <a:buNone/>
            </a:pPr>
            <a:r>
              <a:rPr lang="en" sz="2260">
                <a:latin typeface="Playfair Display Regular"/>
                <a:ea typeface="Playfair Display Regular"/>
                <a:cs typeface="Playfair Display Regular"/>
                <a:sym typeface="Playfair Display Regular"/>
              </a:rPr>
              <a:t>Team 1: Michael De Paula, Jeff Berger, Julian Martinez, Manny Russell,  Emmanuel Henao  &amp; Mitchel Voloshin</a:t>
            </a:r>
            <a:endParaRPr sz="2260">
              <a:latin typeface="Playfair Display Regular"/>
              <a:ea typeface="Playfair Display Regular"/>
              <a:cs typeface="Playfair Display Regular"/>
              <a:sym typeface="Playfair Display Regular"/>
            </a:endParaRPr>
          </a:p>
        </p:txBody>
      </p:sp>
      <p:pic>
        <p:nvPicPr>
          <p:cNvPr id="61" name="Google Shape;61;p13"/>
          <p:cNvPicPr preferRelativeResize="0"/>
          <p:nvPr/>
        </p:nvPicPr>
        <p:blipFill rotWithShape="1">
          <a:blip r:embed="rId3">
            <a:alphaModFix/>
          </a:blip>
          <a:srcRect/>
          <a:stretch/>
        </p:blipFill>
        <p:spPr>
          <a:xfrm>
            <a:off x="3305363" y="1070000"/>
            <a:ext cx="2533275" cy="2533251"/>
          </a:xfrm>
          <a:prstGeom prst="rect">
            <a:avLst/>
          </a:prstGeom>
          <a:noFill/>
          <a:ln w="9525" cap="flat" cmpd="sng">
            <a:solidFill>
              <a:schemeClr val="lt1"/>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311700" y="477075"/>
            <a:ext cx="8520600" cy="626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Motivation &amp; Summary </a:t>
            </a:r>
            <a:endParaRPr/>
          </a:p>
        </p:txBody>
      </p:sp>
      <p:sp>
        <p:nvSpPr>
          <p:cNvPr id="67" name="Google Shape;67;p14"/>
          <p:cNvSpPr txBox="1">
            <a:spLocks noGrp="1"/>
          </p:cNvSpPr>
          <p:nvPr>
            <p:ph type="body" idx="1"/>
          </p:nvPr>
        </p:nvSpPr>
        <p:spPr>
          <a:xfrm>
            <a:off x="311700" y="1152475"/>
            <a:ext cx="8520600" cy="34164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p>
            <a:pPr marL="0" lvl="0" indent="0" algn="ctr" rtl="0">
              <a:lnSpc>
                <a:spcPct val="50000"/>
              </a:lnSpc>
              <a:spcBef>
                <a:spcPts val="0"/>
              </a:spcBef>
              <a:spcAft>
                <a:spcPts val="0"/>
              </a:spcAft>
              <a:buNone/>
            </a:pPr>
            <a:r>
              <a:rPr lang="en"/>
              <a:t>Goal: </a:t>
            </a:r>
            <a:endParaRPr/>
          </a:p>
          <a:p>
            <a:pPr marL="0" lvl="0" indent="0" algn="ctr" rtl="0">
              <a:lnSpc>
                <a:spcPct val="100000"/>
              </a:lnSpc>
              <a:spcBef>
                <a:spcPts val="1200"/>
              </a:spcBef>
              <a:spcAft>
                <a:spcPts val="0"/>
              </a:spcAft>
              <a:buNone/>
            </a:pPr>
            <a:r>
              <a:rPr lang="en"/>
              <a:t>We wanted to create a Decentralized Dating Application that provides users with a better and more secure experience than traditional dating platforms. Many dating apps today are filled with bots, subpar filtering and limited profile information. By offering a more secure online dating experience we are hoping users will be more comfortable in sharing additional information which will in turn lead to better filtering for matching.</a:t>
            </a:r>
            <a:endParaRPr/>
          </a:p>
          <a:p>
            <a:pPr marL="0" lvl="0" indent="0" algn="ctr" rtl="0">
              <a:lnSpc>
                <a:spcPct val="50000"/>
              </a:lnSpc>
              <a:spcBef>
                <a:spcPts val="1200"/>
              </a:spcBef>
              <a:spcAft>
                <a:spcPts val="0"/>
              </a:spcAft>
              <a:buNone/>
            </a:pPr>
            <a:endParaRPr/>
          </a:p>
          <a:p>
            <a:pPr marL="0" lvl="0" indent="0" algn="ctr" rtl="0">
              <a:lnSpc>
                <a:spcPct val="50000"/>
              </a:lnSpc>
              <a:spcBef>
                <a:spcPts val="1200"/>
              </a:spcBef>
              <a:spcAft>
                <a:spcPts val="0"/>
              </a:spcAft>
              <a:buNone/>
            </a:pPr>
            <a:r>
              <a:rPr lang="en"/>
              <a:t>Method: </a:t>
            </a:r>
            <a:endParaRPr/>
          </a:p>
          <a:p>
            <a:pPr marL="0" lvl="0" indent="0" algn="ctr" rtl="0">
              <a:lnSpc>
                <a:spcPct val="50000"/>
              </a:lnSpc>
              <a:spcBef>
                <a:spcPts val="1200"/>
              </a:spcBef>
              <a:spcAft>
                <a:spcPts val="1200"/>
              </a:spcAft>
              <a:buNone/>
            </a:pPr>
            <a:r>
              <a:rPr lang="en"/>
              <a:t>Create a smart contract on the Ethereum network.</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Smart Contract Functionality</a:t>
            </a:r>
            <a:endParaRPr/>
          </a:p>
        </p:txBody>
      </p:sp>
      <p:sp>
        <p:nvSpPr>
          <p:cNvPr id="73" name="Google Shape;73;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Register User Function:</a:t>
            </a:r>
            <a:endParaRPr/>
          </a:p>
          <a:p>
            <a:pPr marL="457200" lvl="0" indent="-298450" algn="l" rtl="0">
              <a:spcBef>
                <a:spcPts val="1200"/>
              </a:spcBef>
              <a:spcAft>
                <a:spcPts val="0"/>
              </a:spcAft>
              <a:buSzPts val="1100"/>
              <a:buChar char="❏"/>
            </a:pPr>
            <a:r>
              <a:rPr lang="en" sz="1100"/>
              <a:t>Mints Token </a:t>
            </a:r>
            <a:endParaRPr sz="1100"/>
          </a:p>
          <a:p>
            <a:pPr marL="457200" lvl="0" indent="-298450" algn="l" rtl="0">
              <a:spcBef>
                <a:spcPts val="0"/>
              </a:spcBef>
              <a:spcAft>
                <a:spcPts val="0"/>
              </a:spcAft>
              <a:buSzPts val="1100"/>
              <a:buChar char="❏"/>
            </a:pPr>
            <a:r>
              <a:rPr lang="en" sz="1100"/>
              <a:t>Combines token with User Profile </a:t>
            </a:r>
            <a:endParaRPr sz="1100"/>
          </a:p>
          <a:p>
            <a:pPr marL="0" lvl="0" indent="0" algn="l" rtl="0">
              <a:spcBef>
                <a:spcPts val="1200"/>
              </a:spcBef>
              <a:spcAft>
                <a:spcPts val="0"/>
              </a:spcAft>
              <a:buNone/>
            </a:pPr>
            <a:r>
              <a:rPr lang="en" sz="1500"/>
              <a:t>Update User Function:</a:t>
            </a:r>
            <a:r>
              <a:rPr lang="en"/>
              <a:t> </a:t>
            </a:r>
            <a:endParaRPr sz="1100"/>
          </a:p>
          <a:p>
            <a:pPr marL="457200" lvl="0" indent="-298450" algn="l" rtl="0">
              <a:spcBef>
                <a:spcPts val="1200"/>
              </a:spcBef>
              <a:spcAft>
                <a:spcPts val="0"/>
              </a:spcAft>
              <a:buSzPts val="1100"/>
              <a:buChar char="❏"/>
            </a:pPr>
            <a:r>
              <a:rPr lang="en" sz="1100"/>
              <a:t>Name</a:t>
            </a:r>
            <a:endParaRPr sz="1100"/>
          </a:p>
          <a:p>
            <a:pPr marL="457200" lvl="0" indent="-298450" algn="l" rtl="0">
              <a:spcBef>
                <a:spcPts val="0"/>
              </a:spcBef>
              <a:spcAft>
                <a:spcPts val="0"/>
              </a:spcAft>
              <a:buSzPts val="1100"/>
              <a:buChar char="❏"/>
            </a:pPr>
            <a:r>
              <a:rPr lang="en" sz="1100"/>
              <a:t>Bio</a:t>
            </a:r>
            <a:endParaRPr sz="1100"/>
          </a:p>
          <a:p>
            <a:pPr marL="457200" lvl="0" indent="-298450" algn="l" rtl="0">
              <a:spcBef>
                <a:spcPts val="0"/>
              </a:spcBef>
              <a:spcAft>
                <a:spcPts val="0"/>
              </a:spcAft>
              <a:buSzPts val="1100"/>
              <a:buChar char="❏"/>
            </a:pPr>
            <a:r>
              <a:rPr lang="en" sz="1100"/>
              <a:t>Age</a:t>
            </a:r>
            <a:endParaRPr sz="1100"/>
          </a:p>
          <a:p>
            <a:pPr marL="457200" lvl="0" indent="-298450" algn="l" rtl="0">
              <a:spcBef>
                <a:spcPts val="0"/>
              </a:spcBef>
              <a:spcAft>
                <a:spcPts val="0"/>
              </a:spcAft>
              <a:buSzPts val="1100"/>
              <a:buChar char="❏"/>
            </a:pPr>
            <a:r>
              <a:rPr lang="en" sz="1100"/>
              <a:t>Location</a:t>
            </a:r>
            <a:endParaRPr sz="1100"/>
          </a:p>
          <a:p>
            <a:pPr marL="457200" lvl="0" indent="-298450" algn="l" rtl="0">
              <a:spcBef>
                <a:spcPts val="0"/>
              </a:spcBef>
              <a:spcAft>
                <a:spcPts val="0"/>
              </a:spcAft>
              <a:buSzPts val="1100"/>
              <a:buChar char="❏"/>
            </a:pPr>
            <a:r>
              <a:rPr lang="en" sz="1100"/>
              <a:t>Interests </a:t>
            </a:r>
            <a:endParaRPr sz="1100"/>
          </a:p>
          <a:p>
            <a:pPr marL="457200" lvl="0" indent="-298450" algn="l" rtl="0">
              <a:spcBef>
                <a:spcPts val="0"/>
              </a:spcBef>
              <a:spcAft>
                <a:spcPts val="0"/>
              </a:spcAft>
              <a:buSzPts val="1100"/>
              <a:buChar char="❏"/>
            </a:pPr>
            <a:r>
              <a:rPr lang="en" sz="1100"/>
              <a:t>Update Picture</a:t>
            </a:r>
            <a:endParaRPr sz="1100"/>
          </a:p>
          <a:p>
            <a:pPr marL="0" lvl="0" indent="0" algn="l" rtl="0">
              <a:spcBef>
                <a:spcPts val="1200"/>
              </a:spcBef>
              <a:spcAft>
                <a:spcPts val="1200"/>
              </a:spcAft>
              <a:buNone/>
            </a:pPr>
            <a:endParaRPr/>
          </a:p>
        </p:txBody>
      </p:sp>
      <p:pic>
        <p:nvPicPr>
          <p:cNvPr id="74" name="Google Shape;74;p15"/>
          <p:cNvPicPr preferRelativeResize="0"/>
          <p:nvPr/>
        </p:nvPicPr>
        <p:blipFill>
          <a:blip r:embed="rId3">
            <a:alphaModFix/>
          </a:blip>
          <a:stretch>
            <a:fillRect/>
          </a:stretch>
        </p:blipFill>
        <p:spPr>
          <a:xfrm>
            <a:off x="3289825" y="1152475"/>
            <a:ext cx="4629026" cy="1622875"/>
          </a:xfrm>
          <a:prstGeom prst="rect">
            <a:avLst/>
          </a:prstGeom>
          <a:noFill/>
          <a:ln>
            <a:noFill/>
          </a:ln>
        </p:spPr>
      </p:pic>
      <p:pic>
        <p:nvPicPr>
          <p:cNvPr id="75" name="Google Shape;75;p15"/>
          <p:cNvPicPr preferRelativeResize="0"/>
          <p:nvPr/>
        </p:nvPicPr>
        <p:blipFill>
          <a:blip r:embed="rId4">
            <a:alphaModFix/>
          </a:blip>
          <a:stretch>
            <a:fillRect/>
          </a:stretch>
        </p:blipFill>
        <p:spPr>
          <a:xfrm>
            <a:off x="3289825" y="2819975"/>
            <a:ext cx="4629025" cy="1705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Smart Contract Functionality (Continued)</a:t>
            </a:r>
            <a:endParaRPr/>
          </a:p>
        </p:txBody>
      </p:sp>
      <p:sp>
        <p:nvSpPr>
          <p:cNvPr id="81" name="Google Shape;81;p16"/>
          <p:cNvSpPr txBox="1">
            <a:spLocks noGrp="1"/>
          </p:cNvSpPr>
          <p:nvPr>
            <p:ph type="body" idx="1"/>
          </p:nvPr>
        </p:nvSpPr>
        <p:spPr>
          <a:xfrm>
            <a:off x="311700" y="11302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Profile Filter Function:</a:t>
            </a:r>
            <a:endParaRPr/>
          </a:p>
          <a:p>
            <a:pPr marL="457200" lvl="0" indent="-298450" algn="l" rtl="0">
              <a:spcBef>
                <a:spcPts val="1200"/>
              </a:spcBef>
              <a:spcAft>
                <a:spcPts val="0"/>
              </a:spcAft>
              <a:buSzPts val="1100"/>
              <a:buChar char="❏"/>
            </a:pPr>
            <a:r>
              <a:rPr lang="en" sz="1100"/>
              <a:t>LogUpdateUser event from solidity </a:t>
            </a:r>
            <a:endParaRPr sz="1100"/>
          </a:p>
          <a:p>
            <a:pPr marL="457200" lvl="0" indent="-298450" algn="l" rtl="0">
              <a:spcBef>
                <a:spcPts val="0"/>
              </a:spcBef>
              <a:spcAft>
                <a:spcPts val="0"/>
              </a:spcAft>
              <a:buSzPts val="1100"/>
              <a:buChar char="❏"/>
            </a:pPr>
            <a:r>
              <a:rPr lang="en" sz="1100"/>
              <a:t>Creates Filter of Token Ids.  </a:t>
            </a:r>
            <a:endParaRPr sz="1500"/>
          </a:p>
          <a:p>
            <a:pPr marL="0" lvl="0" indent="0" algn="l" rtl="0">
              <a:spcBef>
                <a:spcPts val="1200"/>
              </a:spcBef>
              <a:spcAft>
                <a:spcPts val="0"/>
              </a:spcAft>
              <a:buNone/>
            </a:pPr>
            <a:r>
              <a:rPr lang="en" sz="1500"/>
              <a:t>Messaging Function:</a:t>
            </a:r>
            <a:endParaRPr sz="1500"/>
          </a:p>
          <a:p>
            <a:pPr marL="457200" lvl="0" indent="-298450" algn="l" rtl="0">
              <a:spcBef>
                <a:spcPts val="1200"/>
              </a:spcBef>
              <a:spcAft>
                <a:spcPts val="0"/>
              </a:spcAft>
              <a:buSzPts val="1100"/>
              <a:buChar char="❏"/>
            </a:pPr>
            <a:r>
              <a:rPr lang="en" sz="1100"/>
              <a:t>Message connections</a:t>
            </a:r>
            <a:endParaRPr sz="1100"/>
          </a:p>
          <a:p>
            <a:pPr marL="457200" lvl="0" indent="-298450" algn="l" rtl="0">
              <a:spcBef>
                <a:spcPts val="0"/>
              </a:spcBef>
              <a:spcAft>
                <a:spcPts val="0"/>
              </a:spcAft>
              <a:buSzPts val="1100"/>
              <a:buChar char="❏"/>
            </a:pPr>
            <a:r>
              <a:rPr lang="en" sz="1100"/>
              <a:t>Like comments </a:t>
            </a:r>
            <a:endParaRPr sz="1100"/>
          </a:p>
          <a:p>
            <a:pPr marL="457200" lvl="0" indent="-298450" algn="l" rtl="0">
              <a:spcBef>
                <a:spcPts val="0"/>
              </a:spcBef>
              <a:spcAft>
                <a:spcPts val="0"/>
              </a:spcAft>
              <a:buSzPts val="1100"/>
              <a:buChar char="❏"/>
            </a:pPr>
            <a:r>
              <a:rPr lang="en" sz="1100"/>
              <a:t>Unlike comments </a:t>
            </a:r>
            <a:endParaRPr sz="1100"/>
          </a:p>
        </p:txBody>
      </p:sp>
      <p:pic>
        <p:nvPicPr>
          <p:cNvPr id="82" name="Google Shape;82;p16"/>
          <p:cNvPicPr preferRelativeResize="0"/>
          <p:nvPr/>
        </p:nvPicPr>
        <p:blipFill>
          <a:blip r:embed="rId3">
            <a:alphaModFix/>
          </a:blip>
          <a:stretch>
            <a:fillRect/>
          </a:stretch>
        </p:blipFill>
        <p:spPr>
          <a:xfrm>
            <a:off x="3696875" y="3320450"/>
            <a:ext cx="3777275" cy="1385100"/>
          </a:xfrm>
          <a:prstGeom prst="rect">
            <a:avLst/>
          </a:prstGeom>
          <a:noFill/>
          <a:ln>
            <a:noFill/>
          </a:ln>
        </p:spPr>
      </p:pic>
      <p:pic>
        <p:nvPicPr>
          <p:cNvPr id="83" name="Google Shape;83;p16"/>
          <p:cNvPicPr preferRelativeResize="0"/>
          <p:nvPr/>
        </p:nvPicPr>
        <p:blipFill>
          <a:blip r:embed="rId4">
            <a:alphaModFix/>
          </a:blip>
          <a:stretch>
            <a:fillRect/>
          </a:stretch>
        </p:blipFill>
        <p:spPr>
          <a:xfrm>
            <a:off x="3491313" y="1017451"/>
            <a:ext cx="4188396" cy="2231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327050"/>
            <a:ext cx="8520600" cy="626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Profile Tiers for Filtering</a:t>
            </a:r>
            <a:endParaRPr/>
          </a:p>
        </p:txBody>
      </p:sp>
      <p:sp>
        <p:nvSpPr>
          <p:cNvPr id="89" name="Google Shape;8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Profile Tier 2 </a:t>
            </a:r>
            <a:endParaRPr/>
          </a:p>
          <a:p>
            <a:pPr marL="457200" lvl="0" indent="-298450" algn="l" rtl="0">
              <a:spcBef>
                <a:spcPts val="1200"/>
              </a:spcBef>
              <a:spcAft>
                <a:spcPts val="0"/>
              </a:spcAft>
              <a:buSzPts val="1100"/>
              <a:buChar char="❏"/>
            </a:pPr>
            <a:r>
              <a:rPr lang="en" sz="1100"/>
              <a:t>Smoker</a:t>
            </a:r>
            <a:endParaRPr sz="1100"/>
          </a:p>
          <a:p>
            <a:pPr marL="457200" lvl="0" indent="-298450" algn="l" rtl="0">
              <a:spcBef>
                <a:spcPts val="0"/>
              </a:spcBef>
              <a:spcAft>
                <a:spcPts val="0"/>
              </a:spcAft>
              <a:buSzPts val="1100"/>
              <a:buChar char="❏"/>
            </a:pPr>
            <a:r>
              <a:rPr lang="en" sz="1100"/>
              <a:t>Alcohol </a:t>
            </a:r>
            <a:endParaRPr sz="1100"/>
          </a:p>
          <a:p>
            <a:pPr marL="457200" lvl="0" indent="-298450" algn="l" rtl="0">
              <a:spcBef>
                <a:spcPts val="0"/>
              </a:spcBef>
              <a:spcAft>
                <a:spcPts val="0"/>
              </a:spcAft>
              <a:buSzPts val="1100"/>
              <a:buChar char="❏"/>
            </a:pPr>
            <a:r>
              <a:rPr lang="en" sz="1100"/>
              <a:t>Ethnicity </a:t>
            </a:r>
            <a:endParaRPr sz="1100"/>
          </a:p>
          <a:p>
            <a:pPr marL="457200" lvl="0" indent="-298450" algn="l" rtl="0">
              <a:spcBef>
                <a:spcPts val="0"/>
              </a:spcBef>
              <a:spcAft>
                <a:spcPts val="0"/>
              </a:spcAft>
              <a:buSzPts val="1100"/>
              <a:buChar char="❏"/>
            </a:pPr>
            <a:r>
              <a:rPr lang="en" sz="1100"/>
              <a:t>Languages </a:t>
            </a:r>
            <a:endParaRPr sz="1100"/>
          </a:p>
          <a:p>
            <a:pPr marL="457200" lvl="0" indent="-298450" algn="l" rtl="0">
              <a:spcBef>
                <a:spcPts val="0"/>
              </a:spcBef>
              <a:spcAft>
                <a:spcPts val="0"/>
              </a:spcAft>
              <a:buSzPts val="1100"/>
              <a:buChar char="❏"/>
            </a:pPr>
            <a:r>
              <a:rPr lang="en" sz="1100"/>
              <a:t>Zodiac Sign</a:t>
            </a:r>
            <a:endParaRPr sz="1100"/>
          </a:p>
          <a:p>
            <a:pPr marL="457200" lvl="0" indent="-298450" algn="l" rtl="0">
              <a:spcBef>
                <a:spcPts val="0"/>
              </a:spcBef>
              <a:spcAft>
                <a:spcPts val="0"/>
              </a:spcAft>
              <a:buSzPts val="1100"/>
              <a:buChar char="❏"/>
            </a:pPr>
            <a:r>
              <a:rPr lang="en" sz="1100"/>
              <a:t>Profession </a:t>
            </a:r>
            <a:endParaRPr sz="1100"/>
          </a:p>
          <a:p>
            <a:pPr marL="457200" lvl="0" indent="-298450" algn="l" rtl="0">
              <a:spcBef>
                <a:spcPts val="0"/>
              </a:spcBef>
              <a:spcAft>
                <a:spcPts val="0"/>
              </a:spcAft>
              <a:buSzPts val="1100"/>
              <a:buChar char="❏"/>
            </a:pPr>
            <a:r>
              <a:rPr lang="en" sz="1100"/>
              <a:t>Education level </a:t>
            </a:r>
            <a:endParaRPr sz="1100"/>
          </a:p>
          <a:p>
            <a:pPr marL="0" lvl="0" indent="0" algn="l" rtl="0">
              <a:spcBef>
                <a:spcPts val="1200"/>
              </a:spcBef>
              <a:spcAft>
                <a:spcPts val="0"/>
              </a:spcAft>
              <a:buNone/>
            </a:pPr>
            <a:r>
              <a:rPr lang="en"/>
              <a:t>Profile Tier 3</a:t>
            </a:r>
            <a:endParaRPr/>
          </a:p>
          <a:p>
            <a:pPr marL="457200" lvl="0" indent="-298450" algn="l" rtl="0">
              <a:spcBef>
                <a:spcPts val="1200"/>
              </a:spcBef>
              <a:spcAft>
                <a:spcPts val="0"/>
              </a:spcAft>
              <a:buSzPts val="1100"/>
              <a:buChar char="❏"/>
            </a:pPr>
            <a:r>
              <a:rPr lang="en" sz="1100"/>
              <a:t>Kids</a:t>
            </a:r>
            <a:endParaRPr sz="1100"/>
          </a:p>
          <a:p>
            <a:pPr marL="457200" lvl="0" indent="-298450" algn="l" rtl="0">
              <a:spcBef>
                <a:spcPts val="0"/>
              </a:spcBef>
              <a:spcAft>
                <a:spcPts val="0"/>
              </a:spcAft>
              <a:buSzPts val="1100"/>
              <a:buChar char="❏"/>
            </a:pPr>
            <a:r>
              <a:rPr lang="en" sz="1100"/>
              <a:t>Looking for</a:t>
            </a:r>
            <a:endParaRPr sz="1100"/>
          </a:p>
          <a:p>
            <a:pPr marL="457200" lvl="0" indent="-298450" algn="l" rtl="0">
              <a:spcBef>
                <a:spcPts val="0"/>
              </a:spcBef>
              <a:spcAft>
                <a:spcPts val="0"/>
              </a:spcAft>
              <a:buSzPts val="1100"/>
              <a:buChar char="❏"/>
            </a:pPr>
            <a:r>
              <a:rPr lang="en" sz="1100"/>
              <a:t>Religion </a:t>
            </a:r>
            <a:endParaRPr sz="1100"/>
          </a:p>
          <a:p>
            <a:pPr marL="457200" lvl="0" indent="-298450" algn="l" rtl="0">
              <a:spcBef>
                <a:spcPts val="0"/>
              </a:spcBef>
              <a:spcAft>
                <a:spcPts val="0"/>
              </a:spcAft>
              <a:buSzPts val="1100"/>
              <a:buChar char="❏"/>
            </a:pPr>
            <a:r>
              <a:rPr lang="en" sz="1100"/>
              <a:t>Interests </a:t>
            </a:r>
            <a:endParaRPr sz="1100"/>
          </a:p>
          <a:p>
            <a:pPr marL="457200" lvl="0" indent="-298450" algn="l" rtl="0">
              <a:spcBef>
                <a:spcPts val="0"/>
              </a:spcBef>
              <a:spcAft>
                <a:spcPts val="0"/>
              </a:spcAft>
              <a:buSzPts val="1100"/>
              <a:buChar char="❏"/>
            </a:pPr>
            <a:r>
              <a:rPr lang="en" sz="1100"/>
              <a:t>Build </a:t>
            </a:r>
            <a:endParaRPr sz="1100"/>
          </a:p>
        </p:txBody>
      </p:sp>
      <p:pic>
        <p:nvPicPr>
          <p:cNvPr id="90" name="Google Shape;90;p17"/>
          <p:cNvPicPr preferRelativeResize="0"/>
          <p:nvPr/>
        </p:nvPicPr>
        <p:blipFill>
          <a:blip r:embed="rId3">
            <a:alphaModFix/>
          </a:blip>
          <a:stretch>
            <a:fillRect/>
          </a:stretch>
        </p:blipFill>
        <p:spPr>
          <a:xfrm>
            <a:off x="2688450" y="1152473"/>
            <a:ext cx="5229225" cy="1644300"/>
          </a:xfrm>
          <a:prstGeom prst="rect">
            <a:avLst/>
          </a:prstGeom>
          <a:noFill/>
          <a:ln>
            <a:noFill/>
          </a:ln>
        </p:spPr>
      </p:pic>
      <p:pic>
        <p:nvPicPr>
          <p:cNvPr id="91" name="Google Shape;91;p17"/>
          <p:cNvPicPr preferRelativeResize="0"/>
          <p:nvPr/>
        </p:nvPicPr>
        <p:blipFill>
          <a:blip r:embed="rId4">
            <a:alphaModFix/>
          </a:blip>
          <a:stretch>
            <a:fillRect/>
          </a:stretch>
        </p:blipFill>
        <p:spPr>
          <a:xfrm>
            <a:off x="2688450" y="3075375"/>
            <a:ext cx="5273250" cy="1688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CC774-BDE3-4A93-ACF5-86D4747DBA38}"/>
              </a:ext>
            </a:extLst>
          </p:cNvPr>
          <p:cNvSpPr>
            <a:spLocks noGrp="1"/>
          </p:cNvSpPr>
          <p:nvPr>
            <p:ph type="title"/>
          </p:nvPr>
        </p:nvSpPr>
        <p:spPr/>
        <p:txBody>
          <a:bodyPr>
            <a:normAutofit fontScale="90000"/>
          </a:bodyPr>
          <a:lstStyle/>
          <a:p>
            <a:r>
              <a:rPr lang="en-US" dirty="0"/>
              <a:t>Deployment</a:t>
            </a:r>
          </a:p>
        </p:txBody>
      </p:sp>
      <p:sp>
        <p:nvSpPr>
          <p:cNvPr id="3" name="Text Placeholder 2">
            <a:extLst>
              <a:ext uri="{FF2B5EF4-FFF2-40B4-BE49-F238E27FC236}">
                <a16:creationId xmlns:a16="http://schemas.microsoft.com/office/drawing/2014/main" id="{910F3CE1-5CB6-469A-994D-B6DFE913B695}"/>
              </a:ext>
            </a:extLst>
          </p:cNvPr>
          <p:cNvSpPr>
            <a:spLocks noGrp="1"/>
          </p:cNvSpPr>
          <p:nvPr>
            <p:ph type="body" idx="1"/>
          </p:nvPr>
        </p:nvSpPr>
        <p:spPr/>
        <p:txBody>
          <a:bodyPr/>
          <a:lstStyle/>
          <a:p>
            <a:endParaRPr lang="en-US" dirty="0"/>
          </a:p>
        </p:txBody>
      </p:sp>
      <p:pic>
        <p:nvPicPr>
          <p:cNvPr id="5" name="Picture 4" descr="A picture containing text, black, computer&#10;&#10;Description automatically generated">
            <a:extLst>
              <a:ext uri="{FF2B5EF4-FFF2-40B4-BE49-F238E27FC236}">
                <a16:creationId xmlns:a16="http://schemas.microsoft.com/office/drawing/2014/main" id="{83EF5084-814D-4314-A128-6262E5112E51}"/>
              </a:ext>
            </a:extLst>
          </p:cNvPr>
          <p:cNvPicPr>
            <a:picLocks noChangeAspect="1"/>
          </p:cNvPicPr>
          <p:nvPr/>
        </p:nvPicPr>
        <p:blipFill>
          <a:blip r:embed="rId2"/>
          <a:stretch>
            <a:fillRect/>
          </a:stretch>
        </p:blipFill>
        <p:spPr>
          <a:xfrm>
            <a:off x="311700" y="1017450"/>
            <a:ext cx="8308181" cy="3998449"/>
          </a:xfrm>
          <a:prstGeom prst="rect">
            <a:avLst/>
          </a:prstGeom>
        </p:spPr>
      </p:pic>
    </p:spTree>
    <p:extLst>
      <p:ext uri="{BB962C8B-B14F-4D97-AF65-F5344CB8AC3E}">
        <p14:creationId xmlns:p14="http://schemas.microsoft.com/office/powerpoint/2010/main" val="3890228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311700" y="327575"/>
            <a:ext cx="8520600" cy="626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Tokens &amp; Dependencies </a:t>
            </a:r>
            <a:endParaRPr/>
          </a:p>
        </p:txBody>
      </p:sp>
      <p:sp>
        <p:nvSpPr>
          <p:cNvPr id="97" name="Google Shape;97;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  ERC 721</a:t>
            </a:r>
            <a:endParaRPr/>
          </a:p>
          <a:p>
            <a:pPr marL="457200" lvl="0" indent="-342900" algn="l" rtl="0">
              <a:spcBef>
                <a:spcPts val="0"/>
              </a:spcBef>
              <a:spcAft>
                <a:spcPts val="0"/>
              </a:spcAft>
              <a:buSzPts val="1800"/>
              <a:buChar char="❏"/>
            </a:pPr>
            <a:r>
              <a:rPr lang="en"/>
              <a:t>  VS Code</a:t>
            </a:r>
            <a:endParaRPr/>
          </a:p>
          <a:p>
            <a:pPr marL="457200" lvl="0" indent="-342900" algn="l" rtl="0">
              <a:spcBef>
                <a:spcPts val="0"/>
              </a:spcBef>
              <a:spcAft>
                <a:spcPts val="0"/>
              </a:spcAft>
              <a:buSzPts val="1800"/>
              <a:buChar char="❏"/>
            </a:pPr>
            <a:r>
              <a:rPr lang="en"/>
              <a:t>  SYS</a:t>
            </a:r>
            <a:endParaRPr/>
          </a:p>
          <a:p>
            <a:pPr marL="457200" lvl="0" indent="-342900" algn="l" rtl="0">
              <a:spcBef>
                <a:spcPts val="0"/>
              </a:spcBef>
              <a:spcAft>
                <a:spcPts val="0"/>
              </a:spcAft>
              <a:buSzPts val="1800"/>
              <a:buChar char="❏"/>
            </a:pPr>
            <a:r>
              <a:rPr lang="en"/>
              <a:t>  Pin Json to IPFS </a:t>
            </a:r>
            <a:endParaRPr/>
          </a:p>
          <a:p>
            <a:pPr marL="457200" lvl="0" indent="-342900" algn="l" rtl="0">
              <a:spcBef>
                <a:spcPts val="0"/>
              </a:spcBef>
              <a:spcAft>
                <a:spcPts val="0"/>
              </a:spcAft>
              <a:buSzPts val="1800"/>
              <a:buChar char="❏"/>
            </a:pPr>
            <a:r>
              <a:rPr lang="en"/>
              <a:t>  Init Contract</a:t>
            </a:r>
            <a:endParaRPr/>
          </a:p>
          <a:p>
            <a:pPr marL="457200" lvl="0" indent="-342900" algn="l" rtl="0">
              <a:spcBef>
                <a:spcPts val="0"/>
              </a:spcBef>
              <a:spcAft>
                <a:spcPts val="0"/>
              </a:spcAft>
              <a:buSzPts val="1800"/>
              <a:buChar char="❏"/>
            </a:pPr>
            <a:r>
              <a:rPr lang="en"/>
              <a:t>  Web3</a:t>
            </a:r>
            <a:endParaRPr/>
          </a:p>
          <a:p>
            <a:pPr marL="457200" lvl="0" indent="-342900" algn="l" rtl="0">
              <a:spcBef>
                <a:spcPts val="0"/>
              </a:spcBef>
              <a:spcAft>
                <a:spcPts val="0"/>
              </a:spcAft>
              <a:buSzPts val="1800"/>
              <a:buChar char="❏"/>
            </a:pPr>
            <a:r>
              <a:rPr lang="en"/>
              <a:t>  Python</a:t>
            </a:r>
            <a:endParaRPr/>
          </a:p>
          <a:p>
            <a:pPr marL="457200" lvl="0" indent="-342900" algn="l" rtl="0">
              <a:spcBef>
                <a:spcPts val="0"/>
              </a:spcBef>
              <a:spcAft>
                <a:spcPts val="0"/>
              </a:spcAft>
              <a:buSzPts val="1800"/>
              <a:buChar char="❏"/>
            </a:pPr>
            <a:r>
              <a:rPr lang="en"/>
              <a:t>  Pinata </a:t>
            </a:r>
            <a:endParaRPr/>
          </a:p>
          <a:p>
            <a:pPr marL="0" lvl="0" indent="0" algn="l" rtl="0">
              <a:spcBef>
                <a:spcPts val="1200"/>
              </a:spcBef>
              <a:spcAft>
                <a:spcPts val="1200"/>
              </a:spcAft>
              <a:buNone/>
            </a:pPr>
            <a:endParaRPr/>
          </a:p>
        </p:txBody>
      </p:sp>
      <p:pic>
        <p:nvPicPr>
          <p:cNvPr id="98" name="Google Shape;98;p18"/>
          <p:cNvPicPr preferRelativeResize="0"/>
          <p:nvPr/>
        </p:nvPicPr>
        <p:blipFill>
          <a:blip r:embed="rId3">
            <a:alphaModFix/>
          </a:blip>
          <a:stretch>
            <a:fillRect/>
          </a:stretch>
        </p:blipFill>
        <p:spPr>
          <a:xfrm>
            <a:off x="2546750" y="1192987"/>
            <a:ext cx="1139451" cy="1139451"/>
          </a:xfrm>
          <a:prstGeom prst="rect">
            <a:avLst/>
          </a:prstGeom>
          <a:noFill/>
          <a:ln>
            <a:noFill/>
          </a:ln>
        </p:spPr>
      </p:pic>
      <p:pic>
        <p:nvPicPr>
          <p:cNvPr id="99" name="Google Shape;99;p18"/>
          <p:cNvPicPr preferRelativeResize="0"/>
          <p:nvPr/>
        </p:nvPicPr>
        <p:blipFill>
          <a:blip r:embed="rId4">
            <a:alphaModFix/>
          </a:blip>
          <a:stretch>
            <a:fillRect/>
          </a:stretch>
        </p:blipFill>
        <p:spPr>
          <a:xfrm>
            <a:off x="3829050" y="953650"/>
            <a:ext cx="2464650" cy="1232325"/>
          </a:xfrm>
          <a:prstGeom prst="rect">
            <a:avLst/>
          </a:prstGeom>
          <a:noFill/>
          <a:ln>
            <a:noFill/>
          </a:ln>
        </p:spPr>
      </p:pic>
      <p:pic>
        <p:nvPicPr>
          <p:cNvPr id="100" name="Google Shape;100;p18"/>
          <p:cNvPicPr preferRelativeResize="0"/>
          <p:nvPr/>
        </p:nvPicPr>
        <p:blipFill>
          <a:blip r:embed="rId5">
            <a:alphaModFix/>
          </a:blip>
          <a:stretch>
            <a:fillRect/>
          </a:stretch>
        </p:blipFill>
        <p:spPr>
          <a:xfrm>
            <a:off x="2631300" y="2571750"/>
            <a:ext cx="1689049" cy="951300"/>
          </a:xfrm>
          <a:prstGeom prst="rect">
            <a:avLst/>
          </a:prstGeom>
          <a:noFill/>
          <a:ln>
            <a:noFill/>
          </a:ln>
        </p:spPr>
      </p:pic>
      <p:pic>
        <p:nvPicPr>
          <p:cNvPr id="101" name="Google Shape;101;p18"/>
          <p:cNvPicPr preferRelativeResize="0"/>
          <p:nvPr/>
        </p:nvPicPr>
        <p:blipFill>
          <a:blip r:embed="rId6">
            <a:alphaModFix/>
          </a:blip>
          <a:stretch>
            <a:fillRect/>
          </a:stretch>
        </p:blipFill>
        <p:spPr>
          <a:xfrm>
            <a:off x="4493420" y="2304158"/>
            <a:ext cx="1314450" cy="1314450"/>
          </a:xfrm>
          <a:prstGeom prst="rect">
            <a:avLst/>
          </a:prstGeom>
          <a:noFill/>
          <a:ln>
            <a:noFill/>
          </a:ln>
        </p:spPr>
      </p:pic>
      <p:pic>
        <p:nvPicPr>
          <p:cNvPr id="102" name="Google Shape;102;p18"/>
          <p:cNvPicPr preferRelativeResize="0"/>
          <p:nvPr/>
        </p:nvPicPr>
        <p:blipFill>
          <a:blip r:embed="rId7">
            <a:alphaModFix/>
          </a:blip>
          <a:stretch>
            <a:fillRect/>
          </a:stretch>
        </p:blipFill>
        <p:spPr>
          <a:xfrm>
            <a:off x="2631288" y="3736775"/>
            <a:ext cx="3881425" cy="465200"/>
          </a:xfrm>
          <a:prstGeom prst="rect">
            <a:avLst/>
          </a:prstGeom>
          <a:noFill/>
          <a:ln>
            <a:noFill/>
          </a:ln>
        </p:spPr>
      </p:pic>
      <p:pic>
        <p:nvPicPr>
          <p:cNvPr id="103" name="Google Shape;103;p18"/>
          <p:cNvPicPr preferRelativeResize="0"/>
          <p:nvPr/>
        </p:nvPicPr>
        <p:blipFill>
          <a:blip r:embed="rId8">
            <a:alphaModFix/>
          </a:blip>
          <a:stretch>
            <a:fillRect/>
          </a:stretch>
        </p:blipFill>
        <p:spPr>
          <a:xfrm>
            <a:off x="6157900" y="2486062"/>
            <a:ext cx="2464650" cy="1051520"/>
          </a:xfrm>
          <a:prstGeom prst="rect">
            <a:avLst/>
          </a:prstGeom>
          <a:noFill/>
          <a:ln>
            <a:noFill/>
          </a:ln>
        </p:spPr>
      </p:pic>
      <p:pic>
        <p:nvPicPr>
          <p:cNvPr id="104" name="Google Shape;104;p18"/>
          <p:cNvPicPr preferRelativeResize="0"/>
          <p:nvPr/>
        </p:nvPicPr>
        <p:blipFill>
          <a:blip r:embed="rId9">
            <a:alphaModFix/>
          </a:blip>
          <a:stretch>
            <a:fillRect/>
          </a:stretch>
        </p:blipFill>
        <p:spPr>
          <a:xfrm>
            <a:off x="6684224" y="907238"/>
            <a:ext cx="1232325" cy="1232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Obstacles Faced</a:t>
            </a:r>
            <a:endParaRPr/>
          </a:p>
        </p:txBody>
      </p:sp>
      <p:sp>
        <p:nvSpPr>
          <p:cNvPr id="110" name="Google Shape;110;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Sending private messages.</a:t>
            </a:r>
            <a:endParaRPr/>
          </a:p>
          <a:p>
            <a:pPr marL="457200" lvl="0" indent="-342900" algn="l" rtl="0">
              <a:spcBef>
                <a:spcPts val="0"/>
              </a:spcBef>
              <a:spcAft>
                <a:spcPts val="0"/>
              </a:spcAft>
              <a:buSzPts val="1800"/>
              <a:buChar char="❏"/>
            </a:pPr>
            <a:r>
              <a:rPr lang="en"/>
              <a:t>Providing filtering capabilities.</a:t>
            </a:r>
            <a:endParaRPr/>
          </a:p>
          <a:p>
            <a:pPr marL="457200" lvl="0" indent="-342900" algn="l" rtl="0">
              <a:spcBef>
                <a:spcPts val="0"/>
              </a:spcBef>
              <a:spcAft>
                <a:spcPts val="0"/>
              </a:spcAft>
              <a:buSzPts val="1800"/>
              <a:buChar char="❏"/>
            </a:pPr>
            <a:r>
              <a:rPr lang="en"/>
              <a:t>Limited time developing a Front End Software. </a:t>
            </a:r>
            <a:endParaRPr/>
          </a:p>
          <a:p>
            <a:pPr marL="457200" lvl="0" indent="-342900" algn="l" rtl="0">
              <a:spcBef>
                <a:spcPts val="0"/>
              </a:spcBef>
              <a:spcAft>
                <a:spcPts val="0"/>
              </a:spcAft>
              <a:buSzPts val="1800"/>
              <a:buChar char="❏"/>
            </a:pPr>
            <a:r>
              <a:rPr lang="en"/>
              <a:t>Keeping contract under 24 KB. </a:t>
            </a:r>
            <a:endParaRPr/>
          </a:p>
          <a:p>
            <a:pPr marL="457200" lvl="0" indent="-342900" algn="l" rtl="0">
              <a:spcBef>
                <a:spcPts val="0"/>
              </a:spcBef>
              <a:spcAft>
                <a:spcPts val="0"/>
              </a:spcAft>
              <a:buSzPts val="1800"/>
              <a:buChar char="❏"/>
            </a:pPr>
            <a:r>
              <a:rPr lang="en"/>
              <a:t>Gas Fees. </a:t>
            </a:r>
            <a:endParaRPr/>
          </a:p>
          <a:p>
            <a:pPr marL="457200" lvl="0" indent="-342900" algn="l" rtl="0">
              <a:spcBef>
                <a:spcPts val="0"/>
              </a:spcBef>
              <a:spcAft>
                <a:spcPts val="0"/>
              </a:spcAft>
              <a:buSzPts val="1800"/>
              <a:buChar char="❏"/>
            </a:pPr>
            <a:r>
              <a:rPr lang="en"/>
              <a:t>Length of code. </a:t>
            </a:r>
            <a:endParaRPr/>
          </a:p>
          <a:p>
            <a:pPr marL="0" lvl="0" indent="0" algn="l" rtl="0">
              <a:spcBef>
                <a:spcPts val="1200"/>
              </a:spcBef>
              <a:spcAft>
                <a:spcPts val="12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0"/>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Conclusion </a:t>
            </a:r>
            <a:endParaRPr/>
          </a:p>
        </p:txBody>
      </p:sp>
      <p:sp>
        <p:nvSpPr>
          <p:cNvPr id="116" name="Google Shape;116;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In Conclusion, we were able to compile and deploy the solidity contracts. We were able to register a user, update a user, and activate a user using the deployment feature within solidity. </a:t>
            </a:r>
            <a:endParaRPr/>
          </a:p>
          <a:p>
            <a:pPr marL="0" lvl="0" indent="0" algn="l" rtl="0">
              <a:spcBef>
                <a:spcPts val="1200"/>
              </a:spcBef>
              <a:spcAft>
                <a:spcPts val="0"/>
              </a:spcAft>
              <a:buNone/>
            </a:pPr>
            <a:r>
              <a:rPr lang="en"/>
              <a:t>In the future, we would like to build a full front-end GUI for the end user. We tried building an interactive prompt from python for use within terminal, this was partially successful as additional coding was required to connect other functions from solidity to Python. </a:t>
            </a:r>
            <a:endParaRPr/>
          </a:p>
          <a:p>
            <a:pPr marL="0" lvl="0" indent="0" algn="l" rtl="0">
              <a:spcBef>
                <a:spcPts val="1200"/>
              </a:spcBef>
              <a:spcAft>
                <a:spcPts val="1200"/>
              </a:spcAft>
              <a:buNone/>
            </a:pPr>
            <a:r>
              <a:rPr lang="en"/>
              <a:t>We also would like to have a full deployment of tokens for every tier of profiles that are available to users within a public blockchain network. </a:t>
            </a:r>
            <a:endParaRPr/>
          </a:p>
        </p:txBody>
      </p:sp>
    </p:spTree>
  </p:cSld>
  <p:clrMapOvr>
    <a:masterClrMapping/>
  </p:clrMapOvr>
</p:sld>
</file>

<file path=ppt/theme/theme1.xml><?xml version="1.0" encoding="utf-8"?>
<a:theme xmlns:a="http://schemas.openxmlformats.org/drawingml/2006/main"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358</Words>
  <Application>Microsoft Office PowerPoint</Application>
  <PresentationFormat>On-screen Show (16:9)</PresentationFormat>
  <Paragraphs>63</Paragraphs>
  <Slides>9</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Playfair Display</vt:lpstr>
      <vt:lpstr>Playfair Display Regular</vt:lpstr>
      <vt:lpstr>Arial</vt:lpstr>
      <vt:lpstr>Lato</vt:lpstr>
      <vt:lpstr>Coral</vt:lpstr>
      <vt:lpstr>DateCoin</vt:lpstr>
      <vt:lpstr>Motivation &amp; Summary </vt:lpstr>
      <vt:lpstr>Smart Contract Functionality</vt:lpstr>
      <vt:lpstr>Smart Contract Functionality (Continued)</vt:lpstr>
      <vt:lpstr>Profile Tiers for Filtering</vt:lpstr>
      <vt:lpstr>Deployment</vt:lpstr>
      <vt:lpstr>Tokens &amp; Dependencies </vt:lpstr>
      <vt:lpstr>Obstacles Faced</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DateCoin</dc:title>
  <dc:creator>Jeffrey Berger</dc:creator>
  <cp:lastModifiedBy> </cp:lastModifiedBy>
  <cp:revision>1</cp:revision>
  <dcterms:modified xsi:type="dcterms:W3CDTF">2021-03-16T22:33:21Z</dcterms:modified>
</cp:coreProperties>
</file>